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4" r:id="rId5"/>
    <p:sldId id="260" r:id="rId6"/>
    <p:sldId id="265" r:id="rId7"/>
    <p:sldId id="263" r:id="rId8"/>
    <p:sldId id="266" r:id="rId9"/>
    <p:sldId id="267" r:id="rId10"/>
    <p:sldId id="268" r:id="rId11"/>
    <p:sldId id="269" r:id="rId12"/>
    <p:sldId id="270" r:id="rId13"/>
    <p:sldId id="271" r:id="rId14"/>
    <p:sldId id="261" r:id="rId15"/>
    <p:sldId id="262" r:id="rId16"/>
    <p:sldId id="273" r:id="rId17"/>
    <p:sldId id="274" r:id="rId18"/>
    <p:sldId id="272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40E1D2-4EFE-4A38-BF7E-47411719F643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1EA815-A545-4D47-9310-6BB9556CA939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3 варианта обеспечения техническими средствами реабилитации из средств федерального бюджета</a:t>
          </a:r>
          <a:r>
            <a:rPr lang="ru-RU" dirty="0" smtClean="0"/>
            <a:t/>
          </a:r>
          <a:br>
            <a:rPr lang="ru-RU" dirty="0" smtClean="0"/>
          </a:br>
          <a:endParaRPr lang="ru-RU" dirty="0"/>
        </a:p>
      </dgm:t>
    </dgm:pt>
    <dgm:pt modelId="{01AFEB26-7E5B-4677-BC99-8A01B8355DD5}" type="parTrans" cxnId="{877B1653-E2B1-4CCC-B22A-EBD8E0080668}">
      <dgm:prSet/>
      <dgm:spPr/>
      <dgm:t>
        <a:bodyPr/>
        <a:lstStyle/>
        <a:p>
          <a:endParaRPr lang="ru-RU"/>
        </a:p>
      </dgm:t>
    </dgm:pt>
    <dgm:pt modelId="{D988A7D0-38AA-4417-A035-67E126CB5142}" type="sibTrans" cxnId="{877B1653-E2B1-4CCC-B22A-EBD8E0080668}">
      <dgm:prSet/>
      <dgm:spPr/>
      <dgm:t>
        <a:bodyPr/>
        <a:lstStyle/>
        <a:p>
          <a:endParaRPr lang="ru-RU"/>
        </a:p>
      </dgm:t>
    </dgm:pt>
    <dgm:pt modelId="{59C303F3-98FB-4BD1-8EE4-4936A58BDBF0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Обеспечение в натуральном виде после проведения электронного аукциона и заключения государственного контракта</a:t>
          </a:r>
          <a:endParaRPr lang="ru-RU" sz="2000" dirty="0">
            <a:solidFill>
              <a:schemeClr val="tx1"/>
            </a:solidFill>
          </a:endParaRPr>
        </a:p>
      </dgm:t>
    </dgm:pt>
    <dgm:pt modelId="{26CFA51B-3A98-4A53-BD28-21FDE959AF81}" type="parTrans" cxnId="{33382FE4-6E2A-4E96-8DB3-C98932639722}">
      <dgm:prSet/>
      <dgm:spPr/>
      <dgm:t>
        <a:bodyPr/>
        <a:lstStyle/>
        <a:p>
          <a:endParaRPr lang="ru-RU"/>
        </a:p>
      </dgm:t>
    </dgm:pt>
    <dgm:pt modelId="{72C70E2C-C842-4199-AB6D-4F83529C16B6}" type="sibTrans" cxnId="{33382FE4-6E2A-4E96-8DB3-C98932639722}">
      <dgm:prSet/>
      <dgm:spPr/>
      <dgm:t>
        <a:bodyPr/>
        <a:lstStyle/>
        <a:p>
          <a:endParaRPr lang="ru-RU"/>
        </a:p>
      </dgm:t>
    </dgm:pt>
    <dgm:pt modelId="{495813BE-F1EB-4CF2-96AF-AAF640DCE707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Обеспечение путем оформления электронного сертификата при наличии действующей карты МИР любого банка, оформленной на Получателя ТСР либо его законного опекуна или родителя (если нет 18-ти лет Получателю)</a:t>
          </a:r>
          <a:endParaRPr lang="ru-RU" sz="1800" dirty="0">
            <a:solidFill>
              <a:schemeClr val="tx1"/>
            </a:solidFill>
          </a:endParaRPr>
        </a:p>
      </dgm:t>
    </dgm:pt>
    <dgm:pt modelId="{DC4BC510-E571-4F5C-90B4-5B668C99363F}" type="parTrans" cxnId="{7704A0C4-C739-4386-B315-C549350C549F}">
      <dgm:prSet/>
      <dgm:spPr/>
      <dgm:t>
        <a:bodyPr/>
        <a:lstStyle/>
        <a:p>
          <a:endParaRPr lang="ru-RU"/>
        </a:p>
      </dgm:t>
    </dgm:pt>
    <dgm:pt modelId="{5A11088F-2872-4B1C-A3C3-FF4A555187CB}" type="sibTrans" cxnId="{7704A0C4-C739-4386-B315-C549350C549F}">
      <dgm:prSet/>
      <dgm:spPr/>
      <dgm:t>
        <a:bodyPr/>
        <a:lstStyle/>
        <a:p>
          <a:endParaRPr lang="ru-RU"/>
        </a:p>
      </dgm:t>
    </dgm:pt>
    <dgm:pt modelId="{AEDE0170-CEE0-4A3F-836B-93F5AC8344A4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Самостоятельное приобретение ТСР за свой счёт с целью дальнейшей подачи заявления на выплату компенсации при наличии кассового чека с </a:t>
          </a:r>
          <a:r>
            <a:rPr lang="en-US" sz="2000" dirty="0" smtClean="0">
              <a:solidFill>
                <a:schemeClr val="tx1"/>
              </a:solidFill>
            </a:rPr>
            <a:t>QR</a:t>
          </a:r>
          <a:r>
            <a:rPr lang="ru-RU" sz="2000" dirty="0" smtClean="0">
              <a:solidFill>
                <a:schemeClr val="tx1"/>
              </a:solidFill>
            </a:rPr>
            <a:t>-кодом  </a:t>
          </a:r>
          <a:endParaRPr lang="ru-RU" sz="2000" dirty="0">
            <a:solidFill>
              <a:schemeClr val="tx1"/>
            </a:solidFill>
          </a:endParaRPr>
        </a:p>
      </dgm:t>
    </dgm:pt>
    <dgm:pt modelId="{0251F820-3E4B-48D4-A822-70C42189D84C}" type="parTrans" cxnId="{EF472224-60B6-49D6-9827-0E8547D20232}">
      <dgm:prSet/>
      <dgm:spPr/>
      <dgm:t>
        <a:bodyPr/>
        <a:lstStyle/>
        <a:p>
          <a:endParaRPr lang="ru-RU"/>
        </a:p>
      </dgm:t>
    </dgm:pt>
    <dgm:pt modelId="{7F53325B-214E-4E32-8CB1-D0DF69D064C1}" type="sibTrans" cxnId="{EF472224-60B6-49D6-9827-0E8547D20232}">
      <dgm:prSet/>
      <dgm:spPr/>
      <dgm:t>
        <a:bodyPr/>
        <a:lstStyle/>
        <a:p>
          <a:endParaRPr lang="ru-RU"/>
        </a:p>
      </dgm:t>
    </dgm:pt>
    <dgm:pt modelId="{4F55CF45-705B-4F27-A791-6C63E4101E55}" type="pres">
      <dgm:prSet presAssocID="{6F40E1D2-4EFE-4A38-BF7E-47411719F643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9D04B76-5586-4D1E-9BEB-7118F02257C8}" type="pres">
      <dgm:prSet presAssocID="{FA1EA815-A545-4D47-9310-6BB9556CA939}" presName="centerShape" presStyleLbl="node0" presStyleIdx="0" presStyleCnt="1" custScaleX="332198" custScaleY="57705"/>
      <dgm:spPr/>
      <dgm:t>
        <a:bodyPr/>
        <a:lstStyle/>
        <a:p>
          <a:endParaRPr lang="ru-RU"/>
        </a:p>
      </dgm:t>
    </dgm:pt>
    <dgm:pt modelId="{63F46348-4D57-4501-ACA0-2A96F5796116}" type="pres">
      <dgm:prSet presAssocID="{26CFA51B-3A98-4A53-BD28-21FDE959AF81}" presName="parTrans" presStyleLbl="bgSibTrans2D1" presStyleIdx="0" presStyleCnt="3"/>
      <dgm:spPr/>
    </dgm:pt>
    <dgm:pt modelId="{D8BCFA13-6FA5-43F9-B6CB-8107023A1D64}" type="pres">
      <dgm:prSet presAssocID="{59C303F3-98FB-4BD1-8EE4-4936A58BDBF0}" presName="node" presStyleLbl="node1" presStyleIdx="0" presStyleCnt="3" custScaleX="116899" custScaleY="135130" custRadScaleRad="154935" custRadScaleInc="113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F115CF-6A9A-4175-9A3A-C5DC7AAEDB89}" type="pres">
      <dgm:prSet presAssocID="{DC4BC510-E571-4F5C-90B4-5B668C99363F}" presName="parTrans" presStyleLbl="bgSibTrans2D1" presStyleIdx="1" presStyleCnt="3"/>
      <dgm:spPr/>
    </dgm:pt>
    <dgm:pt modelId="{5C2FDD5E-3844-4986-AE28-9241E630393D}" type="pres">
      <dgm:prSet presAssocID="{495813BE-F1EB-4CF2-96AF-AAF640DCE707}" presName="node" presStyleLbl="node1" presStyleIdx="1" presStyleCnt="3" custScaleY="165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B729A9-B7C7-4BBB-9E31-FAE2CEEF423D}" type="pres">
      <dgm:prSet presAssocID="{0251F820-3E4B-48D4-A822-70C42189D84C}" presName="parTrans" presStyleLbl="bgSibTrans2D1" presStyleIdx="2" presStyleCnt="3"/>
      <dgm:spPr/>
    </dgm:pt>
    <dgm:pt modelId="{9FDBD4DE-7DF8-4056-A92A-19A34B601948}" type="pres">
      <dgm:prSet presAssocID="{AEDE0170-CEE0-4A3F-836B-93F5AC8344A4}" presName="node" presStyleLbl="node1" presStyleIdx="2" presStyleCnt="3" custScaleY="153618" custRadScaleRad="166030" custRadScaleInc="-36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472224-60B6-49D6-9827-0E8547D20232}" srcId="{FA1EA815-A545-4D47-9310-6BB9556CA939}" destId="{AEDE0170-CEE0-4A3F-836B-93F5AC8344A4}" srcOrd="2" destOrd="0" parTransId="{0251F820-3E4B-48D4-A822-70C42189D84C}" sibTransId="{7F53325B-214E-4E32-8CB1-D0DF69D064C1}"/>
    <dgm:cxn modelId="{925D86A0-021E-4B13-9A8C-AF472D1283A5}" type="presOf" srcId="{59C303F3-98FB-4BD1-8EE4-4936A58BDBF0}" destId="{D8BCFA13-6FA5-43F9-B6CB-8107023A1D64}" srcOrd="0" destOrd="0" presId="urn:microsoft.com/office/officeart/2005/8/layout/radial4"/>
    <dgm:cxn modelId="{D0DBD4F1-591A-4515-962B-7215DEF35B31}" type="presOf" srcId="{0251F820-3E4B-48D4-A822-70C42189D84C}" destId="{CAB729A9-B7C7-4BBB-9E31-FAE2CEEF423D}" srcOrd="0" destOrd="0" presId="urn:microsoft.com/office/officeart/2005/8/layout/radial4"/>
    <dgm:cxn modelId="{33382FE4-6E2A-4E96-8DB3-C98932639722}" srcId="{FA1EA815-A545-4D47-9310-6BB9556CA939}" destId="{59C303F3-98FB-4BD1-8EE4-4936A58BDBF0}" srcOrd="0" destOrd="0" parTransId="{26CFA51B-3A98-4A53-BD28-21FDE959AF81}" sibTransId="{72C70E2C-C842-4199-AB6D-4F83529C16B6}"/>
    <dgm:cxn modelId="{23C0F500-49CA-4FFF-95EA-3E562FE07389}" type="presOf" srcId="{26CFA51B-3A98-4A53-BD28-21FDE959AF81}" destId="{63F46348-4D57-4501-ACA0-2A96F5796116}" srcOrd="0" destOrd="0" presId="urn:microsoft.com/office/officeart/2005/8/layout/radial4"/>
    <dgm:cxn modelId="{B5550007-5F6A-432E-9438-32086982813B}" type="presOf" srcId="{AEDE0170-CEE0-4A3F-836B-93F5AC8344A4}" destId="{9FDBD4DE-7DF8-4056-A92A-19A34B601948}" srcOrd="0" destOrd="0" presId="urn:microsoft.com/office/officeart/2005/8/layout/radial4"/>
    <dgm:cxn modelId="{2A643F71-9FD6-4670-A823-26A98B9C5C04}" type="presOf" srcId="{495813BE-F1EB-4CF2-96AF-AAF640DCE707}" destId="{5C2FDD5E-3844-4986-AE28-9241E630393D}" srcOrd="0" destOrd="0" presId="urn:microsoft.com/office/officeart/2005/8/layout/radial4"/>
    <dgm:cxn modelId="{1F4F191B-B121-4EA2-B9C4-EF0AA4C12F25}" type="presOf" srcId="{6F40E1D2-4EFE-4A38-BF7E-47411719F643}" destId="{4F55CF45-705B-4F27-A791-6C63E4101E55}" srcOrd="0" destOrd="0" presId="urn:microsoft.com/office/officeart/2005/8/layout/radial4"/>
    <dgm:cxn modelId="{B406EC15-9536-40D0-A687-81973FD8060C}" type="presOf" srcId="{FA1EA815-A545-4D47-9310-6BB9556CA939}" destId="{89D04B76-5586-4D1E-9BEB-7118F02257C8}" srcOrd="0" destOrd="0" presId="urn:microsoft.com/office/officeart/2005/8/layout/radial4"/>
    <dgm:cxn modelId="{7704A0C4-C739-4386-B315-C549350C549F}" srcId="{FA1EA815-A545-4D47-9310-6BB9556CA939}" destId="{495813BE-F1EB-4CF2-96AF-AAF640DCE707}" srcOrd="1" destOrd="0" parTransId="{DC4BC510-E571-4F5C-90B4-5B668C99363F}" sibTransId="{5A11088F-2872-4B1C-A3C3-FF4A555187CB}"/>
    <dgm:cxn modelId="{DD46C88D-C595-410D-AFB5-F30CFDDCA73A}" type="presOf" srcId="{DC4BC510-E571-4F5C-90B4-5B668C99363F}" destId="{4BF115CF-6A9A-4175-9A3A-C5DC7AAEDB89}" srcOrd="0" destOrd="0" presId="urn:microsoft.com/office/officeart/2005/8/layout/radial4"/>
    <dgm:cxn modelId="{877B1653-E2B1-4CCC-B22A-EBD8E0080668}" srcId="{6F40E1D2-4EFE-4A38-BF7E-47411719F643}" destId="{FA1EA815-A545-4D47-9310-6BB9556CA939}" srcOrd="0" destOrd="0" parTransId="{01AFEB26-7E5B-4677-BC99-8A01B8355DD5}" sibTransId="{D988A7D0-38AA-4417-A035-67E126CB5142}"/>
    <dgm:cxn modelId="{C23557B7-C739-48F5-9E42-E077F187569D}" type="presParOf" srcId="{4F55CF45-705B-4F27-A791-6C63E4101E55}" destId="{89D04B76-5586-4D1E-9BEB-7118F02257C8}" srcOrd="0" destOrd="0" presId="urn:microsoft.com/office/officeart/2005/8/layout/radial4"/>
    <dgm:cxn modelId="{608DD67E-1263-4F9A-906A-B1085E5E7F20}" type="presParOf" srcId="{4F55CF45-705B-4F27-A791-6C63E4101E55}" destId="{63F46348-4D57-4501-ACA0-2A96F5796116}" srcOrd="1" destOrd="0" presId="urn:microsoft.com/office/officeart/2005/8/layout/radial4"/>
    <dgm:cxn modelId="{B54AC7F6-A2D8-4C60-8696-E0B6918F7791}" type="presParOf" srcId="{4F55CF45-705B-4F27-A791-6C63E4101E55}" destId="{D8BCFA13-6FA5-43F9-B6CB-8107023A1D64}" srcOrd="2" destOrd="0" presId="urn:microsoft.com/office/officeart/2005/8/layout/radial4"/>
    <dgm:cxn modelId="{900D0388-BF93-4B0C-9CA8-06372165E4A0}" type="presParOf" srcId="{4F55CF45-705B-4F27-A791-6C63E4101E55}" destId="{4BF115CF-6A9A-4175-9A3A-C5DC7AAEDB89}" srcOrd="3" destOrd="0" presId="urn:microsoft.com/office/officeart/2005/8/layout/radial4"/>
    <dgm:cxn modelId="{B7A0CE57-6678-422A-8B6C-70D411610569}" type="presParOf" srcId="{4F55CF45-705B-4F27-A791-6C63E4101E55}" destId="{5C2FDD5E-3844-4986-AE28-9241E630393D}" srcOrd="4" destOrd="0" presId="urn:microsoft.com/office/officeart/2005/8/layout/radial4"/>
    <dgm:cxn modelId="{B20B3250-058E-420B-A0BE-C78EC13982A1}" type="presParOf" srcId="{4F55CF45-705B-4F27-A791-6C63E4101E55}" destId="{CAB729A9-B7C7-4BBB-9E31-FAE2CEEF423D}" srcOrd="5" destOrd="0" presId="urn:microsoft.com/office/officeart/2005/8/layout/radial4"/>
    <dgm:cxn modelId="{09E97A7E-049D-4904-9D8B-77DBC9CD624D}" type="presParOf" srcId="{4F55CF45-705B-4F27-A791-6C63E4101E55}" destId="{9FDBD4DE-7DF8-4056-A92A-19A34B601948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40E1D2-4EFE-4A38-BF7E-47411719F643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1EA815-A545-4D47-9310-6BB9556CA939}">
      <dgm:prSet phldrT="[Текст]"/>
      <dgm:spPr/>
      <dgm:t>
        <a:bodyPr/>
        <a:lstStyle/>
        <a:p>
          <a:r>
            <a:rPr lang="ru-RU" dirty="0" smtClean="0"/>
            <a:t>Варианты подачи заявления на получение ЭС для приобретения ТСР</a:t>
          </a:r>
          <a:endParaRPr lang="ru-RU" dirty="0"/>
        </a:p>
      </dgm:t>
    </dgm:pt>
    <dgm:pt modelId="{01AFEB26-7E5B-4677-BC99-8A01B8355DD5}" type="parTrans" cxnId="{877B1653-E2B1-4CCC-B22A-EBD8E0080668}">
      <dgm:prSet/>
      <dgm:spPr/>
      <dgm:t>
        <a:bodyPr/>
        <a:lstStyle/>
        <a:p>
          <a:endParaRPr lang="ru-RU"/>
        </a:p>
      </dgm:t>
    </dgm:pt>
    <dgm:pt modelId="{D988A7D0-38AA-4417-A035-67E126CB5142}" type="sibTrans" cxnId="{877B1653-E2B1-4CCC-B22A-EBD8E0080668}">
      <dgm:prSet/>
      <dgm:spPr/>
      <dgm:t>
        <a:bodyPr/>
        <a:lstStyle/>
        <a:p>
          <a:endParaRPr lang="ru-RU"/>
        </a:p>
      </dgm:t>
    </dgm:pt>
    <dgm:pt modelId="{59C303F3-98FB-4BD1-8EE4-4936A58BDBF0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Подача заявления через портал Государственных и муниципальных услуг (далее – </a:t>
          </a:r>
          <a:r>
            <a:rPr lang="ru-RU" sz="2400" dirty="0" err="1" smtClean="0">
              <a:solidFill>
                <a:schemeClr val="tx1"/>
              </a:solidFill>
            </a:rPr>
            <a:t>Госуслуги</a:t>
          </a:r>
          <a:r>
            <a:rPr lang="ru-RU" sz="2400" dirty="0" smtClean="0">
              <a:solidFill>
                <a:schemeClr val="tx1"/>
              </a:solidFill>
            </a:rPr>
            <a:t>/ЕПГУ)</a:t>
          </a:r>
          <a:endParaRPr lang="ru-RU" sz="2400" dirty="0">
            <a:solidFill>
              <a:schemeClr val="tx1"/>
            </a:solidFill>
          </a:endParaRPr>
        </a:p>
      </dgm:t>
    </dgm:pt>
    <dgm:pt modelId="{26CFA51B-3A98-4A53-BD28-21FDE959AF81}" type="parTrans" cxnId="{33382FE4-6E2A-4E96-8DB3-C98932639722}">
      <dgm:prSet/>
      <dgm:spPr/>
      <dgm:t>
        <a:bodyPr/>
        <a:lstStyle/>
        <a:p>
          <a:endParaRPr lang="ru-RU"/>
        </a:p>
      </dgm:t>
    </dgm:pt>
    <dgm:pt modelId="{72C70E2C-C842-4199-AB6D-4F83529C16B6}" type="sibTrans" cxnId="{33382FE4-6E2A-4E96-8DB3-C98932639722}">
      <dgm:prSet/>
      <dgm:spPr/>
      <dgm:t>
        <a:bodyPr/>
        <a:lstStyle/>
        <a:p>
          <a:endParaRPr lang="ru-RU"/>
        </a:p>
      </dgm:t>
    </dgm:pt>
    <dgm:pt modelId="{495813BE-F1EB-4CF2-96AF-AAF640DCE707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ЧЕРЕЗ ЛЮБУЮ КЛИЕНТСКУЮ СЛУЖБУ ОТДЕЛЕНИЯ ФОНДА</a:t>
          </a:r>
          <a:endParaRPr lang="ru-RU" sz="1800" dirty="0">
            <a:solidFill>
              <a:schemeClr val="tx1"/>
            </a:solidFill>
          </a:endParaRPr>
        </a:p>
      </dgm:t>
    </dgm:pt>
    <dgm:pt modelId="{DC4BC510-E571-4F5C-90B4-5B668C99363F}" type="parTrans" cxnId="{7704A0C4-C739-4386-B315-C549350C549F}">
      <dgm:prSet/>
      <dgm:spPr/>
      <dgm:t>
        <a:bodyPr/>
        <a:lstStyle/>
        <a:p>
          <a:endParaRPr lang="ru-RU"/>
        </a:p>
      </dgm:t>
    </dgm:pt>
    <dgm:pt modelId="{5A11088F-2872-4B1C-A3C3-FF4A555187CB}" type="sibTrans" cxnId="{7704A0C4-C739-4386-B315-C549350C549F}">
      <dgm:prSet/>
      <dgm:spPr/>
      <dgm:t>
        <a:bodyPr/>
        <a:lstStyle/>
        <a:p>
          <a:endParaRPr lang="ru-RU"/>
        </a:p>
      </dgm:t>
    </dgm:pt>
    <dgm:pt modelId="{AEDE0170-CEE0-4A3F-836B-93F5AC8344A4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Через любое МФЦ</a:t>
          </a:r>
          <a:endParaRPr lang="ru-RU" sz="2000" dirty="0">
            <a:solidFill>
              <a:schemeClr val="tx1"/>
            </a:solidFill>
          </a:endParaRPr>
        </a:p>
      </dgm:t>
    </dgm:pt>
    <dgm:pt modelId="{0251F820-3E4B-48D4-A822-70C42189D84C}" type="parTrans" cxnId="{EF472224-60B6-49D6-9827-0E8547D20232}">
      <dgm:prSet/>
      <dgm:spPr/>
      <dgm:t>
        <a:bodyPr/>
        <a:lstStyle/>
        <a:p>
          <a:endParaRPr lang="ru-RU"/>
        </a:p>
      </dgm:t>
    </dgm:pt>
    <dgm:pt modelId="{7F53325B-214E-4E32-8CB1-D0DF69D064C1}" type="sibTrans" cxnId="{EF472224-60B6-49D6-9827-0E8547D20232}">
      <dgm:prSet/>
      <dgm:spPr/>
      <dgm:t>
        <a:bodyPr/>
        <a:lstStyle/>
        <a:p>
          <a:endParaRPr lang="ru-RU"/>
        </a:p>
      </dgm:t>
    </dgm:pt>
    <dgm:pt modelId="{DCB97236-5704-41AC-AA4B-49759AD111B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По почте обычным или заказным письмом строго на специальном бланке</a:t>
          </a:r>
          <a:endParaRPr lang="ru-RU" dirty="0">
            <a:solidFill>
              <a:schemeClr val="tx1"/>
            </a:solidFill>
          </a:endParaRPr>
        </a:p>
      </dgm:t>
    </dgm:pt>
    <dgm:pt modelId="{D33FCFD6-0A64-452C-A884-84F0992B2C1B}" type="parTrans" cxnId="{F74820F8-35EC-4D0C-A163-4B893ABB81E4}">
      <dgm:prSet/>
      <dgm:spPr/>
      <dgm:t>
        <a:bodyPr/>
        <a:lstStyle/>
        <a:p>
          <a:endParaRPr lang="ru-RU"/>
        </a:p>
      </dgm:t>
    </dgm:pt>
    <dgm:pt modelId="{A3F21231-6E64-4D7A-9BD6-BB733BE9EBB1}" type="sibTrans" cxnId="{F74820F8-35EC-4D0C-A163-4B893ABB81E4}">
      <dgm:prSet/>
      <dgm:spPr/>
      <dgm:t>
        <a:bodyPr/>
        <a:lstStyle/>
        <a:p>
          <a:endParaRPr lang="ru-RU"/>
        </a:p>
      </dgm:t>
    </dgm:pt>
    <dgm:pt modelId="{4F55CF45-705B-4F27-A791-6C63E4101E55}" type="pres">
      <dgm:prSet presAssocID="{6F40E1D2-4EFE-4A38-BF7E-47411719F643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9D04B76-5586-4D1E-9BEB-7118F02257C8}" type="pres">
      <dgm:prSet presAssocID="{FA1EA815-A545-4D47-9310-6BB9556CA939}" presName="centerShape" presStyleLbl="node0" presStyleIdx="0" presStyleCnt="1" custScaleX="332198" custScaleY="57705" custLinFactNeighborX="-1034" custLinFactNeighborY="-345"/>
      <dgm:spPr/>
      <dgm:t>
        <a:bodyPr/>
        <a:lstStyle/>
        <a:p>
          <a:endParaRPr lang="ru-RU"/>
        </a:p>
      </dgm:t>
    </dgm:pt>
    <dgm:pt modelId="{63F46348-4D57-4501-ACA0-2A96F5796116}" type="pres">
      <dgm:prSet presAssocID="{26CFA51B-3A98-4A53-BD28-21FDE959AF81}" presName="parTrans" presStyleLbl="bgSibTrans2D1" presStyleIdx="0" presStyleCnt="4"/>
      <dgm:spPr/>
    </dgm:pt>
    <dgm:pt modelId="{D8BCFA13-6FA5-43F9-B6CB-8107023A1D64}" type="pres">
      <dgm:prSet presAssocID="{59C303F3-98FB-4BD1-8EE4-4936A58BDBF0}" presName="node" presStyleLbl="node1" presStyleIdx="0" presStyleCnt="4" custScaleX="138930" custScaleY="127559" custRadScaleRad="127483" custRadScaleInc="611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F115CF-6A9A-4175-9A3A-C5DC7AAEDB89}" type="pres">
      <dgm:prSet presAssocID="{DC4BC510-E571-4F5C-90B4-5B668C99363F}" presName="parTrans" presStyleLbl="bgSibTrans2D1" presStyleIdx="1" presStyleCnt="4"/>
      <dgm:spPr/>
    </dgm:pt>
    <dgm:pt modelId="{5C2FDD5E-3844-4986-AE28-9241E630393D}" type="pres">
      <dgm:prSet presAssocID="{495813BE-F1EB-4CF2-96AF-AAF640DCE707}" presName="node" presStyleLbl="node1" presStyleIdx="1" presStyleCnt="4" custScaleY="80023" custRadScaleRad="105182" custRadScaleInc="438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B729A9-B7C7-4BBB-9E31-FAE2CEEF423D}" type="pres">
      <dgm:prSet presAssocID="{0251F820-3E4B-48D4-A822-70C42189D84C}" presName="parTrans" presStyleLbl="bgSibTrans2D1" presStyleIdx="2" presStyleCnt="4"/>
      <dgm:spPr/>
    </dgm:pt>
    <dgm:pt modelId="{9FDBD4DE-7DF8-4056-A92A-19A34B601948}" type="pres">
      <dgm:prSet presAssocID="{AEDE0170-CEE0-4A3F-836B-93F5AC8344A4}" presName="node" presStyleLbl="node1" presStyleIdx="2" presStyleCnt="4" custScaleX="89589" custScaleY="85315" custRadScaleRad="124386" custRadScaleInc="151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BFB8E-DB0F-416F-B755-BA26A4E36B1E}" type="pres">
      <dgm:prSet presAssocID="{D33FCFD6-0A64-452C-A884-84F0992B2C1B}" presName="parTrans" presStyleLbl="bgSibTrans2D1" presStyleIdx="3" presStyleCnt="4"/>
      <dgm:spPr/>
    </dgm:pt>
    <dgm:pt modelId="{6C3AE38A-302B-490B-8A5F-C7BAE56CD779}" type="pres">
      <dgm:prSet presAssocID="{DCB97236-5704-41AC-AA4B-49759AD111BC}" presName="node" presStyleLbl="node1" presStyleIdx="3" presStyleCnt="4" custScaleX="67093" custScaleY="73589" custRadScaleRad="166030" custRadScaleInc="-3673">
        <dgm:presLayoutVars>
          <dgm:bulletEnabled val="1"/>
        </dgm:presLayoutVars>
      </dgm:prSet>
      <dgm:spPr/>
    </dgm:pt>
  </dgm:ptLst>
  <dgm:cxnLst>
    <dgm:cxn modelId="{9911A86E-8E02-4D0D-A7EE-3917E7B22C32}" type="presOf" srcId="{0251F820-3E4B-48D4-A822-70C42189D84C}" destId="{CAB729A9-B7C7-4BBB-9E31-FAE2CEEF423D}" srcOrd="0" destOrd="0" presId="urn:microsoft.com/office/officeart/2005/8/layout/radial4"/>
    <dgm:cxn modelId="{FA4E8B45-D500-4F7E-A0CA-8479BED63679}" type="presOf" srcId="{FA1EA815-A545-4D47-9310-6BB9556CA939}" destId="{89D04B76-5586-4D1E-9BEB-7118F02257C8}" srcOrd="0" destOrd="0" presId="urn:microsoft.com/office/officeart/2005/8/layout/radial4"/>
    <dgm:cxn modelId="{3E8FC36A-872A-45F0-8FA5-66C38DBBE850}" type="presOf" srcId="{AEDE0170-CEE0-4A3F-836B-93F5AC8344A4}" destId="{9FDBD4DE-7DF8-4056-A92A-19A34B601948}" srcOrd="0" destOrd="0" presId="urn:microsoft.com/office/officeart/2005/8/layout/radial4"/>
    <dgm:cxn modelId="{33382FE4-6E2A-4E96-8DB3-C98932639722}" srcId="{FA1EA815-A545-4D47-9310-6BB9556CA939}" destId="{59C303F3-98FB-4BD1-8EE4-4936A58BDBF0}" srcOrd="0" destOrd="0" parTransId="{26CFA51B-3A98-4A53-BD28-21FDE959AF81}" sibTransId="{72C70E2C-C842-4199-AB6D-4F83529C16B6}"/>
    <dgm:cxn modelId="{877B1653-E2B1-4CCC-B22A-EBD8E0080668}" srcId="{6F40E1D2-4EFE-4A38-BF7E-47411719F643}" destId="{FA1EA815-A545-4D47-9310-6BB9556CA939}" srcOrd="0" destOrd="0" parTransId="{01AFEB26-7E5B-4677-BC99-8A01B8355DD5}" sibTransId="{D988A7D0-38AA-4417-A035-67E126CB5142}"/>
    <dgm:cxn modelId="{EF472224-60B6-49D6-9827-0E8547D20232}" srcId="{FA1EA815-A545-4D47-9310-6BB9556CA939}" destId="{AEDE0170-CEE0-4A3F-836B-93F5AC8344A4}" srcOrd="2" destOrd="0" parTransId="{0251F820-3E4B-48D4-A822-70C42189D84C}" sibTransId="{7F53325B-214E-4E32-8CB1-D0DF69D064C1}"/>
    <dgm:cxn modelId="{FA91F629-81AA-424F-9AE8-C2B9E4278C0C}" type="presOf" srcId="{495813BE-F1EB-4CF2-96AF-AAF640DCE707}" destId="{5C2FDD5E-3844-4986-AE28-9241E630393D}" srcOrd="0" destOrd="0" presId="urn:microsoft.com/office/officeart/2005/8/layout/radial4"/>
    <dgm:cxn modelId="{F74820F8-35EC-4D0C-A163-4B893ABB81E4}" srcId="{FA1EA815-A545-4D47-9310-6BB9556CA939}" destId="{DCB97236-5704-41AC-AA4B-49759AD111BC}" srcOrd="3" destOrd="0" parTransId="{D33FCFD6-0A64-452C-A884-84F0992B2C1B}" sibTransId="{A3F21231-6E64-4D7A-9BD6-BB733BE9EBB1}"/>
    <dgm:cxn modelId="{5BE264B6-3D8A-4B6F-9133-9E56FF2FC173}" type="presOf" srcId="{6F40E1D2-4EFE-4A38-BF7E-47411719F643}" destId="{4F55CF45-705B-4F27-A791-6C63E4101E55}" srcOrd="0" destOrd="0" presId="urn:microsoft.com/office/officeart/2005/8/layout/radial4"/>
    <dgm:cxn modelId="{7704A0C4-C739-4386-B315-C549350C549F}" srcId="{FA1EA815-A545-4D47-9310-6BB9556CA939}" destId="{495813BE-F1EB-4CF2-96AF-AAF640DCE707}" srcOrd="1" destOrd="0" parTransId="{DC4BC510-E571-4F5C-90B4-5B668C99363F}" sibTransId="{5A11088F-2872-4B1C-A3C3-FF4A555187CB}"/>
    <dgm:cxn modelId="{822BAB82-343F-4E6A-A266-7FB35D3D4E6B}" type="presOf" srcId="{DC4BC510-E571-4F5C-90B4-5B668C99363F}" destId="{4BF115CF-6A9A-4175-9A3A-C5DC7AAEDB89}" srcOrd="0" destOrd="0" presId="urn:microsoft.com/office/officeart/2005/8/layout/radial4"/>
    <dgm:cxn modelId="{F5B7E5DD-CA66-418D-856A-7ADB78AAE68B}" type="presOf" srcId="{DCB97236-5704-41AC-AA4B-49759AD111BC}" destId="{6C3AE38A-302B-490B-8A5F-C7BAE56CD779}" srcOrd="0" destOrd="0" presId="urn:microsoft.com/office/officeart/2005/8/layout/radial4"/>
    <dgm:cxn modelId="{946D6D30-6E99-433C-9ABC-C6B7C7C6B60B}" type="presOf" srcId="{59C303F3-98FB-4BD1-8EE4-4936A58BDBF0}" destId="{D8BCFA13-6FA5-43F9-B6CB-8107023A1D64}" srcOrd="0" destOrd="0" presId="urn:microsoft.com/office/officeart/2005/8/layout/radial4"/>
    <dgm:cxn modelId="{9FFCECC2-EC39-4A12-92B0-93F437235113}" type="presOf" srcId="{26CFA51B-3A98-4A53-BD28-21FDE959AF81}" destId="{63F46348-4D57-4501-ACA0-2A96F5796116}" srcOrd="0" destOrd="0" presId="urn:microsoft.com/office/officeart/2005/8/layout/radial4"/>
    <dgm:cxn modelId="{8D9CB132-6F47-43AD-A62E-BFB9D35F07E8}" type="presOf" srcId="{D33FCFD6-0A64-452C-A884-84F0992B2C1B}" destId="{41BBFB8E-DB0F-416F-B755-BA26A4E36B1E}" srcOrd="0" destOrd="0" presId="urn:microsoft.com/office/officeart/2005/8/layout/radial4"/>
    <dgm:cxn modelId="{4DB06EAF-BA8E-43DB-B6AC-AB1257A63AB0}" type="presParOf" srcId="{4F55CF45-705B-4F27-A791-6C63E4101E55}" destId="{89D04B76-5586-4D1E-9BEB-7118F02257C8}" srcOrd="0" destOrd="0" presId="urn:microsoft.com/office/officeart/2005/8/layout/radial4"/>
    <dgm:cxn modelId="{4042A774-A894-4881-9E5B-AEACCB808768}" type="presParOf" srcId="{4F55CF45-705B-4F27-A791-6C63E4101E55}" destId="{63F46348-4D57-4501-ACA0-2A96F5796116}" srcOrd="1" destOrd="0" presId="urn:microsoft.com/office/officeart/2005/8/layout/radial4"/>
    <dgm:cxn modelId="{D7E3D0F5-7BDE-4A38-99D7-0246591858F7}" type="presParOf" srcId="{4F55CF45-705B-4F27-A791-6C63E4101E55}" destId="{D8BCFA13-6FA5-43F9-B6CB-8107023A1D64}" srcOrd="2" destOrd="0" presId="urn:microsoft.com/office/officeart/2005/8/layout/radial4"/>
    <dgm:cxn modelId="{FCBEA683-AB88-4B7F-85C9-8489B7DD979D}" type="presParOf" srcId="{4F55CF45-705B-4F27-A791-6C63E4101E55}" destId="{4BF115CF-6A9A-4175-9A3A-C5DC7AAEDB89}" srcOrd="3" destOrd="0" presId="urn:microsoft.com/office/officeart/2005/8/layout/radial4"/>
    <dgm:cxn modelId="{0F26FFDC-F66D-4733-9C95-DF6BAA9C0D5F}" type="presParOf" srcId="{4F55CF45-705B-4F27-A791-6C63E4101E55}" destId="{5C2FDD5E-3844-4986-AE28-9241E630393D}" srcOrd="4" destOrd="0" presId="urn:microsoft.com/office/officeart/2005/8/layout/radial4"/>
    <dgm:cxn modelId="{85154CC1-E89F-41F5-AD3D-9C6698DC38BD}" type="presParOf" srcId="{4F55CF45-705B-4F27-A791-6C63E4101E55}" destId="{CAB729A9-B7C7-4BBB-9E31-FAE2CEEF423D}" srcOrd="5" destOrd="0" presId="urn:microsoft.com/office/officeart/2005/8/layout/radial4"/>
    <dgm:cxn modelId="{44796752-81A9-4479-8C56-2F5FDFA010CE}" type="presParOf" srcId="{4F55CF45-705B-4F27-A791-6C63E4101E55}" destId="{9FDBD4DE-7DF8-4056-A92A-19A34B601948}" srcOrd="6" destOrd="0" presId="urn:microsoft.com/office/officeart/2005/8/layout/radial4"/>
    <dgm:cxn modelId="{3B8C28B4-AB46-4C5A-9960-F62099E4A391}" type="presParOf" srcId="{4F55CF45-705B-4F27-A791-6C63E4101E55}" destId="{41BBFB8E-DB0F-416F-B755-BA26A4E36B1E}" srcOrd="7" destOrd="0" presId="urn:microsoft.com/office/officeart/2005/8/layout/radial4"/>
    <dgm:cxn modelId="{8C803BC5-6E5E-4981-8FB1-C9796B6684EA}" type="presParOf" srcId="{4F55CF45-705B-4F27-A791-6C63E4101E55}" destId="{6C3AE38A-302B-490B-8A5F-C7BAE56CD779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D04B76-5586-4D1E-9BEB-7118F02257C8}">
      <dsp:nvSpPr>
        <dsp:cNvPr id="0" name=""/>
        <dsp:cNvSpPr/>
      </dsp:nvSpPr>
      <dsp:spPr>
        <a:xfrm>
          <a:off x="135613" y="4556950"/>
          <a:ext cx="9009311" cy="15649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3 варианта обеспечения техническими средствами реабилитации из средств федерального бюджета</a:t>
          </a:r>
          <a:r>
            <a:rPr lang="ru-RU" sz="2000" kern="1200" dirty="0" smtClean="0"/>
            <a:t/>
          </a:r>
          <a:br>
            <a:rPr lang="ru-RU" sz="2000" kern="1200" dirty="0" smtClean="0"/>
          </a:br>
          <a:endParaRPr lang="ru-RU" sz="2000" kern="1200" dirty="0"/>
        </a:p>
      </dsp:txBody>
      <dsp:txXfrm>
        <a:off x="1454996" y="4786136"/>
        <a:ext cx="6370545" cy="1106605"/>
      </dsp:txXfrm>
    </dsp:sp>
    <dsp:sp modelId="{63F46348-4D57-4501-ACA0-2A96F5796116}">
      <dsp:nvSpPr>
        <dsp:cNvPr id="0" name=""/>
        <dsp:cNvSpPr/>
      </dsp:nvSpPr>
      <dsp:spPr>
        <a:xfrm rot="13831316">
          <a:off x="830208" y="2579707"/>
          <a:ext cx="3710430" cy="77292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BCFA13-6FA5-43F9-B6CB-8107023A1D64}">
      <dsp:nvSpPr>
        <dsp:cNvPr id="0" name=""/>
        <dsp:cNvSpPr/>
      </dsp:nvSpPr>
      <dsp:spPr>
        <a:xfrm>
          <a:off x="0" y="141579"/>
          <a:ext cx="3011819" cy="27852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Обеспечение в натуральном виде после проведения электронного аукциона и заключения государственного контракта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81576" y="223155"/>
        <a:ext cx="2848667" cy="2622070"/>
      </dsp:txXfrm>
    </dsp:sp>
    <dsp:sp modelId="{4BF115CF-6A9A-4175-9A3A-C5DC7AAEDB89}">
      <dsp:nvSpPr>
        <dsp:cNvPr id="0" name=""/>
        <dsp:cNvSpPr/>
      </dsp:nvSpPr>
      <dsp:spPr>
        <a:xfrm rot="16200000">
          <a:off x="3269579" y="2640245"/>
          <a:ext cx="2741378" cy="77292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2FDD5E-3844-4986-AE28-9241E630393D}">
      <dsp:nvSpPr>
        <dsp:cNvPr id="0" name=""/>
        <dsp:cNvSpPr/>
      </dsp:nvSpPr>
      <dsp:spPr>
        <a:xfrm>
          <a:off x="3352054" y="-51327"/>
          <a:ext cx="2576429" cy="3414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Обеспечение путем оформления электронного сертификата при наличии действующей карты МИР любого банка, оформленной на Получателя ТСР либо его законного опекуна или родителя (если нет 18-ти лет Получателю)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3427515" y="24134"/>
        <a:ext cx="2425507" cy="3263773"/>
      </dsp:txXfrm>
    </dsp:sp>
    <dsp:sp modelId="{CAB729A9-B7C7-4BBB-9E31-FAE2CEEF423D}">
      <dsp:nvSpPr>
        <dsp:cNvPr id="0" name=""/>
        <dsp:cNvSpPr/>
      </dsp:nvSpPr>
      <dsp:spPr>
        <a:xfrm rot="18722057">
          <a:off x="4867412" y="2637112"/>
          <a:ext cx="3721158" cy="77292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DBD4DE-7DF8-4056-A92A-19A34B601948}">
      <dsp:nvSpPr>
        <dsp:cNvPr id="0" name=""/>
        <dsp:cNvSpPr/>
      </dsp:nvSpPr>
      <dsp:spPr>
        <a:xfrm>
          <a:off x="6685574" y="58498"/>
          <a:ext cx="2576429" cy="31662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Самостоятельное приобретение ТСР за свой счёт с целью дальнейшей подачи заявления на выплату компенсации при наличии кассового чека с </a:t>
          </a:r>
          <a:r>
            <a:rPr lang="en-US" sz="2000" kern="1200" dirty="0" smtClean="0">
              <a:solidFill>
                <a:schemeClr val="tx1"/>
              </a:solidFill>
            </a:rPr>
            <a:t>QR</a:t>
          </a:r>
          <a:r>
            <a:rPr lang="ru-RU" sz="2000" kern="1200" dirty="0" smtClean="0">
              <a:solidFill>
                <a:schemeClr val="tx1"/>
              </a:solidFill>
            </a:rPr>
            <a:t>-кодом  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6761035" y="133959"/>
        <a:ext cx="2425507" cy="30153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D04B76-5586-4D1E-9BEB-7118F02257C8}">
      <dsp:nvSpPr>
        <dsp:cNvPr id="0" name=""/>
        <dsp:cNvSpPr/>
      </dsp:nvSpPr>
      <dsp:spPr>
        <a:xfrm>
          <a:off x="934794" y="4018137"/>
          <a:ext cx="9461706" cy="164356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Варианты подачи заявления на получение ЭС для приобретения ТСР</a:t>
          </a:r>
          <a:endParaRPr lang="ru-RU" sz="3000" kern="1200" dirty="0"/>
        </a:p>
      </dsp:txBody>
      <dsp:txXfrm>
        <a:off x="2320429" y="4258831"/>
        <a:ext cx="6690436" cy="1162173"/>
      </dsp:txXfrm>
    </dsp:sp>
    <dsp:sp modelId="{63F46348-4D57-4501-ACA0-2A96F5796116}">
      <dsp:nvSpPr>
        <dsp:cNvPr id="0" name=""/>
        <dsp:cNvSpPr/>
      </dsp:nvSpPr>
      <dsp:spPr>
        <a:xfrm rot="13374855">
          <a:off x="1579861" y="2280874"/>
          <a:ext cx="3539699" cy="8117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BCFA13-6FA5-43F9-B6CB-8107023A1D64}">
      <dsp:nvSpPr>
        <dsp:cNvPr id="0" name=""/>
        <dsp:cNvSpPr/>
      </dsp:nvSpPr>
      <dsp:spPr>
        <a:xfrm>
          <a:off x="173934" y="101050"/>
          <a:ext cx="3759171" cy="27611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Подача заявления через портал Государственных и муниципальных услуг (далее – </a:t>
          </a:r>
          <a:r>
            <a:rPr lang="ru-RU" sz="2400" kern="1200" dirty="0" err="1" smtClean="0">
              <a:solidFill>
                <a:schemeClr val="tx1"/>
              </a:solidFill>
            </a:rPr>
            <a:t>Госуслуги</a:t>
          </a:r>
          <a:r>
            <a:rPr lang="ru-RU" sz="2400" kern="1200" dirty="0" smtClean="0">
              <a:solidFill>
                <a:schemeClr val="tx1"/>
              </a:solidFill>
            </a:rPr>
            <a:t>/ЕПГУ)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254807" y="181923"/>
        <a:ext cx="3597425" cy="2599449"/>
      </dsp:txXfrm>
    </dsp:sp>
    <dsp:sp modelId="{4BF115CF-6A9A-4175-9A3A-C5DC7AAEDB89}">
      <dsp:nvSpPr>
        <dsp:cNvPr id="0" name=""/>
        <dsp:cNvSpPr/>
      </dsp:nvSpPr>
      <dsp:spPr>
        <a:xfrm rot="15942597">
          <a:off x="3985722" y="1949603"/>
          <a:ext cx="2987105" cy="8117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2FDD5E-3844-4986-AE28-9241E630393D}">
      <dsp:nvSpPr>
        <dsp:cNvPr id="0" name=""/>
        <dsp:cNvSpPr/>
      </dsp:nvSpPr>
      <dsp:spPr>
        <a:xfrm>
          <a:off x="4014648" y="0"/>
          <a:ext cx="2705802" cy="17322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ЧЕРЕЗ ЛЮБУЮ КЛИЕНТСКУЮ СЛУЖБУ ОТДЕЛЕНИЯ ФОНДА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4065383" y="50735"/>
        <a:ext cx="2604332" cy="1630741"/>
      </dsp:txXfrm>
    </dsp:sp>
    <dsp:sp modelId="{CAB729A9-B7C7-4BBB-9E31-FAE2CEEF423D}">
      <dsp:nvSpPr>
        <dsp:cNvPr id="0" name=""/>
        <dsp:cNvSpPr/>
      </dsp:nvSpPr>
      <dsp:spPr>
        <a:xfrm rot="18249715">
          <a:off x="5558947" y="1982453"/>
          <a:ext cx="3540842" cy="8117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DBD4DE-7DF8-4056-A92A-19A34B601948}">
      <dsp:nvSpPr>
        <dsp:cNvPr id="0" name=""/>
        <dsp:cNvSpPr/>
      </dsp:nvSpPr>
      <dsp:spPr>
        <a:xfrm>
          <a:off x="7111468" y="0"/>
          <a:ext cx="2424101" cy="18467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Через любое МФЦ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7165558" y="54090"/>
        <a:ext cx="2315921" cy="1738584"/>
      </dsp:txXfrm>
    </dsp:sp>
    <dsp:sp modelId="{41BBFB8E-DB0F-416F-B755-BA26A4E36B1E}">
      <dsp:nvSpPr>
        <dsp:cNvPr id="0" name=""/>
        <dsp:cNvSpPr/>
      </dsp:nvSpPr>
      <dsp:spPr>
        <a:xfrm rot="20107853">
          <a:off x="7341311" y="3098371"/>
          <a:ext cx="2411742" cy="8117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3AE38A-302B-490B-8A5F-C7BAE56CD779}">
      <dsp:nvSpPr>
        <dsp:cNvPr id="0" name=""/>
        <dsp:cNvSpPr/>
      </dsp:nvSpPr>
      <dsp:spPr>
        <a:xfrm>
          <a:off x="8733533" y="2200646"/>
          <a:ext cx="1815403" cy="1592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</a:rPr>
            <a:t>По почте обычным или заказным письмом строго на специальном бланке</a:t>
          </a:r>
          <a:endParaRPr lang="ru-RU" sz="1700" kern="1200" dirty="0">
            <a:solidFill>
              <a:schemeClr val="tx1"/>
            </a:solidFill>
          </a:endParaRPr>
        </a:p>
      </dsp:txBody>
      <dsp:txXfrm>
        <a:off x="8780189" y="2247302"/>
        <a:ext cx="1722091" cy="14996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10/17/2023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sfr.gov.ru/grazhdanam/invalidam/tsr/electronic_tsr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ktsr.sfr.gov.ru/ru-RU/product/product/order86n/586" TargetMode="External"/><Relationship Id="rId2" Type="http://schemas.openxmlformats.org/officeDocument/2006/relationships/hyperlink" Target="https://ktsr.sfr.gov.ru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istok-audio.com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4000" u="sng" dirty="0" smtClean="0"/>
              <a:t>ОБЕСПЕЧЕНИЕ ТЕХНИЧЕСКИМИ СРЕДСТВАМИ РЕАБИЛИТАЦИИ С ПОМОЩЬЮ ЭЛЕКТРОННОГО СЕРТИФИКАТА</a:t>
            </a:r>
            <a:endParaRPr lang="ru-RU" sz="4000" u="sng" dirty="0"/>
          </a:p>
        </p:txBody>
      </p:sp>
    </p:spTree>
    <p:extLst>
      <p:ext uri="{BB962C8B-B14F-4D97-AF65-F5344CB8AC3E}">
        <p14:creationId xmlns:p14="http://schemas.microsoft.com/office/powerpoint/2010/main" val="679729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выступления: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47801"/>
            <a:ext cx="8596668" cy="4593562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ru-RU" dirty="0" smtClean="0"/>
              <a:t>3 варианта обеспечения техническими средствами реабилитации из средств федерального бюджета</a:t>
            </a:r>
          </a:p>
          <a:p>
            <a:pPr>
              <a:buFont typeface="+mj-lt"/>
              <a:buAutoNum type="arabicPeriod"/>
            </a:pPr>
            <a:r>
              <a:rPr lang="ru-RU" dirty="0" smtClean="0"/>
              <a:t>Понятие «ЭЛЕКТРОННЫЙ СЕРТИФИКАТ»</a:t>
            </a:r>
          </a:p>
          <a:p>
            <a:pPr>
              <a:buFont typeface="+mj-lt"/>
              <a:buAutoNum type="arabicPeriod"/>
            </a:pPr>
            <a:r>
              <a:rPr lang="ru-RU" dirty="0" smtClean="0"/>
              <a:t>Нормативно-правовая база обеспечения ТСР путём электронного сертификата (далее - ЭС) </a:t>
            </a:r>
          </a:p>
          <a:p>
            <a:pPr>
              <a:buFont typeface="+mj-lt"/>
              <a:buAutoNum type="arabicPeriod"/>
            </a:pPr>
            <a:r>
              <a:rPr lang="ru-RU" dirty="0" smtClean="0"/>
              <a:t>Варианты подачи заявления на получение ЭС для приобретения ТСР</a:t>
            </a:r>
          </a:p>
          <a:p>
            <a:pPr>
              <a:buFont typeface="+mj-lt"/>
              <a:buAutoNum type="arabicPeriod"/>
            </a:pPr>
            <a:r>
              <a:rPr lang="ru-RU" dirty="0" smtClean="0"/>
              <a:t>Основные </a:t>
            </a:r>
            <a:r>
              <a:rPr lang="ru-RU" dirty="0"/>
              <a:t>контактные данные Отделения Социального Фонда.</a:t>
            </a:r>
          </a:p>
          <a:p>
            <a:pPr>
              <a:buFont typeface="+mj-lt"/>
              <a:buAutoNum type="arabicPeriod"/>
            </a:pPr>
            <a:r>
              <a:rPr lang="ru-RU" dirty="0" smtClean="0"/>
              <a:t>Подача заявления через портал Государственных и муниципальных услуг (далее – </a:t>
            </a:r>
            <a:r>
              <a:rPr lang="ru-RU" dirty="0" err="1" smtClean="0"/>
              <a:t>Госуслуги</a:t>
            </a:r>
            <a:r>
              <a:rPr lang="ru-RU" dirty="0" smtClean="0"/>
              <a:t>/ЕПГУ)</a:t>
            </a:r>
          </a:p>
          <a:p>
            <a:pPr>
              <a:buFont typeface="+mj-lt"/>
              <a:buAutoNum type="arabicPeriod"/>
            </a:pPr>
            <a:r>
              <a:rPr lang="ru-RU" dirty="0" smtClean="0"/>
              <a:t>Цены по ЭС на 18.10.2023 по основным ТСР и где их можно посмотреть.</a:t>
            </a:r>
          </a:p>
          <a:p>
            <a:pPr>
              <a:buFont typeface="+mj-lt"/>
              <a:buAutoNum type="arabicPeriod"/>
            </a:pPr>
            <a:r>
              <a:rPr lang="ru-RU" dirty="0" smtClean="0"/>
              <a:t>Основные продавцы, реализующие ЭС на территории Омской области</a:t>
            </a:r>
          </a:p>
          <a:p>
            <a:pPr>
              <a:buFont typeface="+mj-lt"/>
              <a:buAutoNum type="arabicPeriod"/>
            </a:pPr>
            <a:r>
              <a:rPr lang="ru-RU" dirty="0" smtClean="0"/>
              <a:t>Способ покупки ТСР по ЭС через интернет-магазин «Озон»</a:t>
            </a:r>
          </a:p>
          <a:p>
            <a:pPr>
              <a:buFont typeface="+mj-lt"/>
              <a:buAutoNum type="arabicPeriod"/>
            </a:pPr>
            <a:endParaRPr lang="ru-RU" dirty="0" smtClean="0"/>
          </a:p>
          <a:p>
            <a:pPr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9892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956280"/>
              </p:ext>
            </p:extLst>
          </p:nvPr>
        </p:nvGraphicFramePr>
        <p:xfrm>
          <a:off x="677863" y="355600"/>
          <a:ext cx="9262004" cy="607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5691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0933"/>
            <a:ext cx="8596668" cy="592667"/>
          </a:xfrm>
        </p:spPr>
        <p:txBody>
          <a:bodyPr>
            <a:normAutofit fontScale="90000"/>
          </a:bodyPr>
          <a:lstStyle/>
          <a:p>
            <a:r>
              <a:rPr lang="ru-RU" dirty="0"/>
              <a:t>Понятие «ЭЛЕКТРОННЫЙ СЕРТИФИКАТ»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863601"/>
            <a:ext cx="8596668" cy="5604932"/>
          </a:xfrm>
        </p:spPr>
        <p:txBody>
          <a:bodyPr>
            <a:normAutofit/>
          </a:bodyPr>
          <a:lstStyle/>
          <a:p>
            <a:r>
              <a:rPr lang="ru-RU" dirty="0"/>
              <a:t>Электронный сертификат - это запись в реестре, привязанная к номеру карты МИР.</a:t>
            </a:r>
          </a:p>
          <a:p>
            <a:r>
              <a:rPr lang="ru-RU" dirty="0"/>
              <a:t>Сервис организован так, что деньги, выделенные на покупку, не перечисляются на карту, а резервируются под каждое ТСР (в соответствии с ИПРА) в бюджете Федеральным казначейством, и напрямую отправляются продавцу при покупке изделия с использованием карты МИР.</a:t>
            </a:r>
          </a:p>
          <a:p>
            <a:r>
              <a:rPr lang="ru-RU" dirty="0"/>
              <a:t>Если вам понравилось изделие по цене превышающее номинал сертификата, вы все равно сможете с его помощью оплатить покупку, при этом доплатив из собственных средств только разницу в цене. Единственное условие – изделие должно соответствовать ИПРА.</a:t>
            </a:r>
          </a:p>
          <a:p>
            <a:r>
              <a:rPr lang="ru-RU" dirty="0"/>
              <a:t>Если вам положено несколько видов ТСР, их можно указать в одном заявлении.</a:t>
            </a:r>
          </a:p>
          <a:p>
            <a:r>
              <a:rPr lang="ru-RU" dirty="0"/>
              <a:t>На каждый вид ТСР выдадут отдельный сертификат, но все сертификаты будут привязаны к одной карте МИР.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2133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20134"/>
            <a:ext cx="9872133" cy="1236134"/>
          </a:xfrm>
        </p:spPr>
        <p:txBody>
          <a:bodyPr>
            <a:normAutofit fontScale="90000"/>
          </a:bodyPr>
          <a:lstStyle/>
          <a:p>
            <a:r>
              <a:rPr lang="ru-RU" dirty="0"/>
              <a:t>Нормативно-правовая база обеспечения ТСР путём электронного сертификата (далее - ЭС)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56268"/>
            <a:ext cx="10447866" cy="4978399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Постановление Правительства Российской Федерации от 7 апреля 2008 г. № 240 «О порядке обеспечения инвалидов техническими средствами реабилитации и отдельных категорий граждан из числа ветеранов протезами (кроме зубных протезов), протезно-ортопедическими изделиями</a:t>
            </a:r>
            <a:r>
              <a:rPr lang="ru-RU" dirty="0" smtClean="0"/>
              <a:t>»</a:t>
            </a:r>
          </a:p>
          <a:p>
            <a:r>
              <a:rPr lang="ru-RU" dirty="0"/>
              <a:t>27 </a:t>
            </a:r>
            <a:r>
              <a:rPr lang="ru-RU" dirty="0"/>
              <a:t>сентября 2021 года - вступление в силу закона об электронном сертификате</a:t>
            </a:r>
            <a:r>
              <a:rPr lang="ru-RU" dirty="0"/>
              <a:t>.</a:t>
            </a:r>
          </a:p>
          <a:p>
            <a:r>
              <a:rPr lang="ru-RU" dirty="0" smtClean="0"/>
              <a:t>ПОСТАНОВЛЕНИЕ </a:t>
            </a:r>
            <a:r>
              <a:rPr lang="ru-RU" dirty="0"/>
              <a:t>ПРАВИТЕЛЬСТВА </a:t>
            </a:r>
            <a:r>
              <a:rPr lang="ru-RU" dirty="0"/>
              <a:t>РОССИЙСКОЙ </a:t>
            </a:r>
            <a:r>
              <a:rPr lang="ru-RU" dirty="0"/>
              <a:t>ФЕДЕРАЦИИ</a:t>
            </a:r>
            <a:r>
              <a:rPr lang="ru-RU" dirty="0"/>
              <a:t> </a:t>
            </a:r>
            <a:r>
              <a:rPr lang="ru-RU" dirty="0"/>
              <a:t>от</a:t>
            </a:r>
            <a:r>
              <a:rPr lang="ru-RU" dirty="0"/>
              <a:t> 29 апреля 2021 г. № </a:t>
            </a:r>
            <a:r>
              <a:rPr lang="ru-RU" dirty="0"/>
              <a:t>678</a:t>
            </a:r>
            <a:r>
              <a:rPr lang="ru-RU" dirty="0"/>
              <a:t> </a:t>
            </a:r>
            <a:r>
              <a:rPr lang="ru-RU" dirty="0"/>
              <a:t>»Об </a:t>
            </a:r>
            <a:r>
              <a:rPr lang="ru-RU" dirty="0"/>
              <a:t>утверждении Правил определения предельной стоимости единицы отдельного вида товара, работы, услуги, приобретаемых с использованием электронного сертификата за счет средств федерального бюджета и бюджета Фонда пенсионного и социального страхования Российской </a:t>
            </a:r>
            <a:r>
              <a:rPr lang="ru-RU" dirty="0" smtClean="0"/>
              <a:t>Федерации». </a:t>
            </a:r>
            <a:r>
              <a:rPr lang="ru-RU" dirty="0" smtClean="0">
                <a:hlinkClick r:id="rId2"/>
              </a:rPr>
              <a:t>Как </a:t>
            </a:r>
            <a:r>
              <a:rPr lang="ru-RU" dirty="0">
                <a:hlinkClick r:id="rId2"/>
              </a:rPr>
              <a:t>формируется стоимость сертификата</a:t>
            </a:r>
            <a:r>
              <a:rPr lang="ru-RU" dirty="0"/>
              <a:t>: С 1 января 2023 года для расчета стоимости ЭС вновь используется  цена аналогичного ТСР, которое Фонд социального страхования приобрёл по контракту для обеспечения граждан. Причём, согласно действующему законодательству, учитывается последний исполненный контракт в данном регионе</a:t>
            </a:r>
            <a:r>
              <a:rPr lang="ru-RU" dirty="0" smtClean="0"/>
              <a:t>.</a:t>
            </a:r>
          </a:p>
          <a:p>
            <a:r>
              <a:rPr lang="ru-RU" dirty="0"/>
              <a:t>Приказ Фонда социального страхования Российской Федерации от 16 мая 2019 г. № 256 «Об утверждении административного регламента Фонда социального страхования Российской Федерации по предоставлению государственной услуги по обеспечению инвалидов техническими средствами </a:t>
            </a:r>
            <a:r>
              <a:rPr lang="ru-RU" dirty="0" smtClean="0"/>
              <a:t>реабилитации…»</a:t>
            </a:r>
            <a:r>
              <a:rPr lang="ru-RU" dirty="0"/>
              <a:t> 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6583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6313579"/>
              </p:ext>
            </p:extLst>
          </p:nvPr>
        </p:nvGraphicFramePr>
        <p:xfrm>
          <a:off x="677862" y="355600"/>
          <a:ext cx="10548937" cy="607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489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Основные контактные данные Отделения Социального Фонда.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84867"/>
            <a:ext cx="8596668" cy="5054600"/>
          </a:xfrm>
        </p:spPr>
        <p:txBody>
          <a:bodyPr>
            <a:normAutofit/>
          </a:bodyPr>
          <a:lstStyle/>
          <a:p>
            <a:r>
              <a:rPr lang="ru-RU" dirty="0"/>
              <a:t>Телефоны горячей </a:t>
            </a:r>
            <a:r>
              <a:rPr lang="ru-RU" dirty="0" smtClean="0"/>
              <a:t>линии: </a:t>
            </a:r>
            <a:r>
              <a:rPr lang="ru-RU" dirty="0"/>
              <a:t>8 (800) 200-13-31 (региональный),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8 </a:t>
            </a:r>
            <a:r>
              <a:rPr lang="ru-RU" dirty="0"/>
              <a:t>(800) 100-00-01 (федеральный</a:t>
            </a:r>
            <a:r>
              <a:rPr lang="ru-RU" dirty="0"/>
              <a:t>); официальный сайт Отделения Фонда - </a:t>
            </a:r>
            <a:r>
              <a:rPr lang="en-US" dirty="0"/>
              <a:t>https://sfr.gov.ru/</a:t>
            </a:r>
            <a:endParaRPr lang="ru-RU" dirty="0"/>
          </a:p>
          <a:p>
            <a:r>
              <a:rPr lang="ru-RU" dirty="0"/>
              <a:t>Адрес для почтовых отправлений: </a:t>
            </a:r>
            <a:r>
              <a:rPr lang="ru-RU" dirty="0"/>
              <a:t>644099, Омская область, г. Омск, ул. Чапаева, </a:t>
            </a:r>
            <a:r>
              <a:rPr lang="ru-RU" dirty="0"/>
              <a:t>71/1</a:t>
            </a:r>
          </a:p>
          <a:p>
            <a:r>
              <a:rPr lang="ru-RU" dirty="0"/>
              <a:t>Клиентская служба №1 в Центральном АО г. </a:t>
            </a:r>
            <a:r>
              <a:rPr lang="ru-RU" dirty="0"/>
              <a:t>Омска - г</a:t>
            </a:r>
            <a:r>
              <a:rPr lang="ru-RU" dirty="0"/>
              <a:t>. Омск, ул. Чкалова, </a:t>
            </a:r>
            <a:r>
              <a:rPr lang="ru-RU" dirty="0"/>
              <a:t>25</a:t>
            </a:r>
          </a:p>
          <a:p>
            <a:r>
              <a:rPr lang="ru-RU" dirty="0"/>
              <a:t>Клиентская служба №2 в Октябрьском АО г. </a:t>
            </a:r>
            <a:r>
              <a:rPr lang="ru-RU" dirty="0"/>
              <a:t>Омска - </a:t>
            </a:r>
            <a:r>
              <a:rPr lang="ru-RU" dirty="0"/>
              <a:t>г. Омск, ул. Ипподромная, </a:t>
            </a:r>
            <a:r>
              <a:rPr lang="ru-RU" dirty="0"/>
              <a:t>35А</a:t>
            </a:r>
          </a:p>
          <a:p>
            <a:r>
              <a:rPr lang="ru-RU" dirty="0"/>
              <a:t>Клиентская служба №3 в Советском АО г. </a:t>
            </a:r>
            <a:r>
              <a:rPr lang="ru-RU" dirty="0"/>
              <a:t>Омска - </a:t>
            </a:r>
            <a:r>
              <a:rPr lang="ru-RU" dirty="0"/>
              <a:t>г. Омск, пр. Мира, </a:t>
            </a:r>
            <a:r>
              <a:rPr lang="ru-RU" dirty="0"/>
              <a:t>39</a:t>
            </a:r>
          </a:p>
          <a:p>
            <a:r>
              <a:rPr lang="ru-RU" dirty="0"/>
              <a:t>Клиентская служба №4 в Кировском АО г. </a:t>
            </a:r>
            <a:r>
              <a:rPr lang="ru-RU" dirty="0"/>
              <a:t>Омска - </a:t>
            </a:r>
            <a:r>
              <a:rPr lang="ru-RU" dirty="0"/>
              <a:t>г. Омск, ул. Дмитриева, </a:t>
            </a:r>
            <a:r>
              <a:rPr lang="ru-RU" dirty="0"/>
              <a:t>5/3</a:t>
            </a:r>
          </a:p>
          <a:p>
            <a:r>
              <a:rPr lang="ru-RU" dirty="0"/>
              <a:t>Клиентская служба №5 в Ленинском АО г. </a:t>
            </a:r>
            <a:r>
              <a:rPr lang="ru-RU" dirty="0"/>
              <a:t>Омска - </a:t>
            </a:r>
            <a:r>
              <a:rPr lang="ru-RU" dirty="0"/>
              <a:t>г. Омск, ул. Серова, </a:t>
            </a:r>
            <a:r>
              <a:rPr lang="ru-RU" dirty="0"/>
              <a:t>2</a:t>
            </a:r>
          </a:p>
          <a:p>
            <a:r>
              <a:rPr lang="ru-RU" dirty="0"/>
              <a:t>Клиентская служба №6 в Омском </a:t>
            </a:r>
            <a:r>
              <a:rPr lang="ru-RU" dirty="0"/>
              <a:t>районе - </a:t>
            </a:r>
            <a:r>
              <a:rPr lang="ru-RU" dirty="0"/>
              <a:t>г. Омск, ул. </a:t>
            </a:r>
            <a:r>
              <a:rPr lang="ru-RU" dirty="0" err="1"/>
              <a:t>Семиреченская</a:t>
            </a:r>
            <a:r>
              <a:rPr lang="ru-RU" dirty="0"/>
              <a:t>, 18</a:t>
            </a:r>
          </a:p>
        </p:txBody>
      </p:sp>
    </p:spTree>
    <p:extLst>
      <p:ext uri="{BB962C8B-B14F-4D97-AF65-F5344CB8AC3E}">
        <p14:creationId xmlns:p14="http://schemas.microsoft.com/office/powerpoint/2010/main" val="2236446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8933" y="254000"/>
            <a:ext cx="9033933" cy="1041400"/>
          </a:xfrm>
        </p:spPr>
        <p:txBody>
          <a:bodyPr>
            <a:normAutofit/>
          </a:bodyPr>
          <a:lstStyle/>
          <a:p>
            <a:r>
              <a:rPr lang="ru-RU" sz="2800" dirty="0"/>
              <a:t>Подача заявления через портал Государственных и муниципальных услуг (далее – </a:t>
            </a:r>
            <a:r>
              <a:rPr lang="ru-RU" sz="2800" dirty="0" err="1"/>
              <a:t>Госуслуги</a:t>
            </a:r>
            <a:r>
              <a:rPr lang="ru-RU" sz="2800" dirty="0"/>
              <a:t>/ЕПГУ)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0688" y="1397001"/>
            <a:ext cx="9332177" cy="524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884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9723" y="-1740895"/>
            <a:ext cx="5562600" cy="46215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8355" y="-668866"/>
            <a:ext cx="6186311" cy="3479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712" y="3001621"/>
            <a:ext cx="5870222" cy="3302000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922867" y="372533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1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926667" y="419100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2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058333" y="3979333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3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8355" y="2880691"/>
            <a:ext cx="6587067" cy="3705225"/>
          </a:xfrm>
          <a:prstGeom prst="rect">
            <a:avLst/>
          </a:prstGeom>
        </p:spPr>
      </p:pic>
      <p:sp>
        <p:nvSpPr>
          <p:cNvPr id="11" name="Овал 10"/>
          <p:cNvSpPr/>
          <p:nvPr/>
        </p:nvSpPr>
        <p:spPr>
          <a:xfrm>
            <a:off x="5978876" y="3866666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4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458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7132" y="162455"/>
            <a:ext cx="5860785" cy="32966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8665" y="201076"/>
            <a:ext cx="5723467" cy="32194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036" y="3420526"/>
            <a:ext cx="5653881" cy="31803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7941" y="3198813"/>
            <a:ext cx="6442192" cy="3623733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1109134" y="1718794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5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33407" y="1442142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6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278467" y="4608708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7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029587" y="4596672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8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136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 ПРОВЕРКИ ВСЕХ ПЕРСОНАЛЬНЫХ ДАННЫХ:…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466" y="1930400"/>
            <a:ext cx="5706533" cy="32099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7991" y="2531533"/>
            <a:ext cx="7239941" cy="4072467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1253067" y="2895599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9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520267" y="4063999"/>
            <a:ext cx="770467" cy="86663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10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603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98" y="237067"/>
            <a:ext cx="5926667" cy="33337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9813" y="263525"/>
            <a:ext cx="6348119" cy="35708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555" y="2743200"/>
            <a:ext cx="6999111" cy="3937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6613" y="3458634"/>
            <a:ext cx="6348119" cy="3570817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1210734" y="1075267"/>
            <a:ext cx="973666" cy="97366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11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303432" y="1357842"/>
            <a:ext cx="973666" cy="97366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12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1151467" y="4282016"/>
            <a:ext cx="973666" cy="97366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13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964767" y="4663546"/>
            <a:ext cx="973666" cy="97366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14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55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799" y="330200"/>
            <a:ext cx="8503535" cy="1320800"/>
          </a:xfrm>
        </p:spPr>
        <p:txBody>
          <a:bodyPr/>
          <a:lstStyle/>
          <a:p>
            <a:r>
              <a:rPr lang="ru-RU" dirty="0" smtClean="0">
                <a:solidFill>
                  <a:schemeClr val="accent5"/>
                </a:solidFill>
              </a:rPr>
              <a:t>Цены по ЭС на 18.10.2023 по основным ТСР и где их можно посмотреть: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51000"/>
            <a:ext cx="10905066" cy="483446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51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  <a:hlinkClick r:id="rId2"/>
              </a:rPr>
              <a:t>https://ktsr.sfr.gov.ru/</a:t>
            </a:r>
            <a:endParaRPr lang="ru-RU" sz="5100" dirty="0" smtClean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  <a:p>
            <a:r>
              <a:rPr lang="ru-RU" sz="3600" b="1" dirty="0" smtClean="0"/>
              <a:t>17-01-05 Слуховой аппарат цифровой заушный сверхмощный - 14 659 ₽</a:t>
            </a:r>
          </a:p>
          <a:p>
            <a:r>
              <a:rPr lang="ru-RU" sz="3600" b="1" dirty="0" smtClean="0"/>
              <a:t>17-01-06 Слуховой аппарат цифровой заушный мощный – 10 700 ₽</a:t>
            </a:r>
          </a:p>
          <a:p>
            <a:r>
              <a:rPr lang="ru-RU" sz="3600" b="1" dirty="0" smtClean="0"/>
              <a:t>17-01-16 Вкладыш ушной индивидуального изготовления (для слухового аппарата) - 1 401 ₽</a:t>
            </a:r>
          </a:p>
          <a:p>
            <a:r>
              <a:rPr lang="ru-RU" sz="3600" b="1" dirty="0" smtClean="0">
                <a:solidFill>
                  <a:schemeClr val="tx1"/>
                </a:solidFill>
                <a:hlinkClick r:id="rId3"/>
              </a:rPr>
              <a:t>18-01-01 Телевизор с телетекстом для приема программ со скрытыми субтитрами </a:t>
            </a:r>
            <a:r>
              <a:rPr lang="ru-RU" sz="3600" b="1" dirty="0" smtClean="0">
                <a:hlinkClick r:id="rId3"/>
              </a:rPr>
              <a:t>с диагональю не менее 80 см - </a:t>
            </a:r>
            <a:r>
              <a:rPr lang="ru-RU" sz="3600" b="1" dirty="0" smtClean="0"/>
              <a:t>11 800 ₽</a:t>
            </a:r>
          </a:p>
          <a:p>
            <a:r>
              <a:rPr lang="ru-RU" sz="3600" b="1" dirty="0" smtClean="0"/>
              <a:t>16-01-03 Сигнализатор звука цифровой с вибрационной и световой индикацией - 8 600 ₽</a:t>
            </a:r>
          </a:p>
          <a:p>
            <a:r>
              <a:rPr lang="ru-RU" sz="3600" b="1" dirty="0" smtClean="0"/>
              <a:t>19-01-01 Телефонное устройство с текстовым выходом </a:t>
            </a:r>
          </a:p>
          <a:p>
            <a:pPr marL="0" indent="0">
              <a:buNone/>
            </a:pPr>
            <a:r>
              <a:rPr lang="ru-RU" sz="3600" b="1" dirty="0" smtClean="0"/>
              <a:t>(-01 – 2233 ₽, -02 – 6 975 ₽)</a:t>
            </a:r>
          </a:p>
          <a:p>
            <a:pPr marL="0" indent="0">
              <a:buNone/>
            </a:pPr>
            <a:endParaRPr lang="ru-RU" sz="3600" b="1" dirty="0"/>
          </a:p>
          <a:p>
            <a:endParaRPr lang="ru-RU" sz="3600" b="1" dirty="0"/>
          </a:p>
          <a:p>
            <a:endParaRPr lang="ru-RU" sz="3600" b="1" dirty="0"/>
          </a:p>
          <a:p>
            <a:endParaRPr lang="ru-RU" sz="3600" b="1" u="sng" dirty="0">
              <a:hlinkClick r:id="rId3"/>
            </a:endParaRPr>
          </a:p>
          <a:p>
            <a:endParaRPr lang="ru-RU" sz="3600" b="1" dirty="0"/>
          </a:p>
          <a:p>
            <a:endParaRPr lang="ru-RU" sz="3600" b="1" dirty="0"/>
          </a:p>
          <a:p>
            <a:endParaRPr lang="ru-RU" sz="3600" b="1" dirty="0"/>
          </a:p>
          <a:p>
            <a:endParaRPr lang="ru-RU" sz="3600" b="1" dirty="0"/>
          </a:p>
          <a:p>
            <a:endParaRPr lang="ru-RU" sz="3600" b="1" dirty="0"/>
          </a:p>
          <a:p>
            <a:endParaRPr lang="ru-RU" sz="3600" i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99387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744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389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111" y="88900"/>
            <a:ext cx="6547556" cy="3683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9466" y="2451100"/>
            <a:ext cx="7179733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0019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430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Основные продавцы, реализующие ЭС на территории Омской области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727201"/>
            <a:ext cx="10447866" cy="397086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ИП Голованов Леонид Викторович (телевизоры, телефоны, сигнализаторы, </a:t>
            </a:r>
          </a:p>
          <a:p>
            <a:pPr marL="0" indent="0">
              <a:buNone/>
            </a:pPr>
            <a:r>
              <a:rPr lang="ru-RU" dirty="0" smtClean="0"/>
              <a:t>тел. для </a:t>
            </a:r>
            <a:r>
              <a:rPr lang="en-US" dirty="0" err="1" smtClean="0"/>
              <a:t>Whats</a:t>
            </a:r>
            <a:r>
              <a:rPr lang="en-US" dirty="0" smtClean="0"/>
              <a:t> App </a:t>
            </a:r>
            <a:r>
              <a:rPr lang="ru-RU" dirty="0" smtClean="0"/>
              <a:t>сообщений и </a:t>
            </a:r>
            <a:r>
              <a:rPr lang="en-US" dirty="0" smtClean="0"/>
              <a:t>SMS</a:t>
            </a:r>
            <a:r>
              <a:rPr lang="ru-RU" dirty="0" smtClean="0"/>
              <a:t> – 8-908-317-14-32)</a:t>
            </a:r>
          </a:p>
          <a:p>
            <a:r>
              <a:rPr lang="ru-RU" dirty="0" smtClean="0"/>
              <a:t>Интернет-магазин «Озон»</a:t>
            </a:r>
          </a:p>
          <a:p>
            <a:r>
              <a:rPr lang="ru-RU" dirty="0"/>
              <a:t>ИП СТАНКЕВИЧ ВЛАДИСЛАВ АЛЬБЕРТОВИЧ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Адрес: Омск, </a:t>
            </a:r>
            <a:r>
              <a:rPr lang="ru-RU" dirty="0" err="1"/>
              <a:t>ул</a:t>
            </a:r>
            <a:r>
              <a:rPr lang="ru-RU" dirty="0"/>
              <a:t> Красный путь </a:t>
            </a:r>
            <a:r>
              <a:rPr lang="ru-RU" dirty="0" smtClean="0"/>
              <a:t>131 </a:t>
            </a:r>
            <a:r>
              <a:rPr lang="ru-RU" dirty="0"/>
              <a:t>(слуховые аппараты, ушные вкладыши)</a:t>
            </a:r>
          </a:p>
          <a:p>
            <a:r>
              <a:rPr lang="ru-RU" dirty="0" smtClean="0"/>
              <a:t>АО </a:t>
            </a:r>
            <a:r>
              <a:rPr lang="ru-RU" dirty="0"/>
              <a:t>"АПТЕЧНАЯ СЕТЬ "ОМСКОЕ ЛЕКАРСТВО"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Адрес: </a:t>
            </a:r>
            <a:r>
              <a:rPr lang="ru-RU" dirty="0" smtClean="0"/>
              <a:t>Омск</a:t>
            </a:r>
            <a:r>
              <a:rPr lang="ru-RU" dirty="0"/>
              <a:t>, улица Декабристов, дом </a:t>
            </a:r>
            <a:r>
              <a:rPr lang="ru-RU" dirty="0" smtClean="0"/>
              <a:t>71, </a:t>
            </a:r>
            <a:r>
              <a:rPr lang="ru-RU" dirty="0"/>
              <a:t>улица Серова, дом </a:t>
            </a:r>
            <a:r>
              <a:rPr lang="ru-RU" dirty="0" smtClean="0"/>
              <a:t>4А (по ассортименту – уточнять на месте)</a:t>
            </a:r>
          </a:p>
          <a:p>
            <a:r>
              <a:rPr lang="ru-RU" dirty="0"/>
              <a:t>ИП </a:t>
            </a:r>
            <a:r>
              <a:rPr lang="ru-RU" dirty="0" err="1"/>
              <a:t>Мурзинов</a:t>
            </a:r>
            <a:r>
              <a:rPr lang="ru-RU" dirty="0"/>
              <a:t> М.В</a:t>
            </a:r>
            <a:r>
              <a:rPr lang="ru-RU" dirty="0" smtClean="0"/>
              <a:t>. («Академия слуха»)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Адрес: </a:t>
            </a:r>
            <a:r>
              <a:rPr lang="ru-RU" dirty="0" smtClean="0"/>
              <a:t>г</a:t>
            </a:r>
            <a:r>
              <a:rPr lang="ru-RU" dirty="0"/>
              <a:t>. Омск, ул. Масленникова, д</a:t>
            </a:r>
            <a:r>
              <a:rPr lang="ru-RU" dirty="0" smtClean="0"/>
              <a:t>. 60 (слуховые аппараты, ушные вкладыши, сигнализаторы звука)</a:t>
            </a:r>
          </a:p>
          <a:p>
            <a:r>
              <a:rPr lang="ru-RU" dirty="0"/>
              <a:t>ИП ЗИМИНА ОЛЬГА ВИКТОРОВНА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Адрес: </a:t>
            </a:r>
            <a:r>
              <a:rPr lang="ru-RU" dirty="0" smtClean="0"/>
              <a:t>Омск</a:t>
            </a:r>
            <a:r>
              <a:rPr lang="ru-RU" dirty="0"/>
              <a:t>, улица Богдана Хмельницкого, дом </a:t>
            </a:r>
            <a:r>
              <a:rPr lang="ru-RU" dirty="0" smtClean="0"/>
              <a:t>216; </a:t>
            </a:r>
            <a:r>
              <a:rPr lang="ru-RU" dirty="0"/>
              <a:t>улица Перелета, дом 7 корпус </a:t>
            </a:r>
            <a:r>
              <a:rPr lang="ru-RU" dirty="0" smtClean="0"/>
              <a:t>1</a:t>
            </a:r>
            <a:r>
              <a:rPr lang="ru-RU" dirty="0"/>
              <a:t> (слуховые аппараты, ушные </a:t>
            </a:r>
            <a:r>
              <a:rPr lang="ru-RU" dirty="0" smtClean="0"/>
              <a:t>вкладыши)</a:t>
            </a:r>
          </a:p>
          <a:p>
            <a:r>
              <a:rPr lang="ru-RU" dirty="0"/>
              <a:t>ИП МАКЕЕВА ЖАННА СЕРГЕЕВНА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Адрес: Омск, ул. Перелета 7 </a:t>
            </a:r>
            <a:r>
              <a:rPr lang="ru-RU" dirty="0" smtClean="0"/>
              <a:t>к.3; </a:t>
            </a:r>
            <a:r>
              <a:rPr lang="ru-RU" dirty="0"/>
              <a:t>Омск, Проспект Мира, </a:t>
            </a:r>
            <a:r>
              <a:rPr lang="ru-RU" dirty="0" smtClean="0"/>
              <a:t>26 </a:t>
            </a:r>
            <a:r>
              <a:rPr lang="ru-RU" dirty="0"/>
              <a:t>(слуховые аппараты, ушные вкладыши)</a:t>
            </a:r>
          </a:p>
          <a:p>
            <a:r>
              <a:rPr lang="ru-RU" dirty="0"/>
              <a:t>ООО "Радуга </a:t>
            </a:r>
            <a:r>
              <a:rPr lang="ru-RU" dirty="0" smtClean="0"/>
              <a:t>звуков« (включая </a:t>
            </a:r>
            <a:r>
              <a:rPr lang="ru-RU" dirty="0"/>
              <a:t>Интернет-магазин </a:t>
            </a:r>
            <a:r>
              <a:rPr lang="ru-RU" dirty="0" smtClean="0"/>
              <a:t>«</a:t>
            </a:r>
            <a:r>
              <a:rPr lang="ru-RU" dirty="0"/>
              <a:t>Радуга </a:t>
            </a:r>
            <a:r>
              <a:rPr lang="ru-RU" dirty="0" smtClean="0"/>
              <a:t>звуков»)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Адрес: </a:t>
            </a:r>
            <a:r>
              <a:rPr lang="ru-RU" dirty="0" smtClean="0"/>
              <a:t>г </a:t>
            </a:r>
            <a:r>
              <a:rPr lang="ru-RU" dirty="0"/>
              <a:t>Омск, г. Омск, </a:t>
            </a:r>
            <a:r>
              <a:rPr lang="ru-RU" dirty="0" err="1"/>
              <a:t>пр-кт</a:t>
            </a:r>
            <a:r>
              <a:rPr lang="ru-RU" dirty="0"/>
              <a:t> Карла Маркса, д. </a:t>
            </a:r>
            <a:r>
              <a:rPr lang="ru-RU" dirty="0" smtClean="0"/>
              <a:t>49 </a:t>
            </a:r>
            <a:r>
              <a:rPr lang="ru-RU" dirty="0"/>
              <a:t>(слуховые аппараты, ушные </a:t>
            </a:r>
            <a:r>
              <a:rPr lang="ru-RU" dirty="0" smtClean="0"/>
              <a:t>вкладыши, </a:t>
            </a:r>
            <a:r>
              <a:rPr lang="ru-RU" dirty="0"/>
              <a:t>сигнализаторы </a:t>
            </a:r>
            <a:r>
              <a:rPr lang="ru-RU" dirty="0" smtClean="0"/>
              <a:t>звука; </a:t>
            </a:r>
          </a:p>
          <a:p>
            <a:pPr marL="0" indent="0">
              <a:buNone/>
            </a:pPr>
            <a:r>
              <a:rPr lang="ru-RU" dirty="0" smtClean="0"/>
              <a:t>тел</a:t>
            </a:r>
            <a:r>
              <a:rPr lang="ru-RU" dirty="0"/>
              <a:t>. для </a:t>
            </a:r>
            <a:r>
              <a:rPr lang="en-US" dirty="0" err="1"/>
              <a:t>Whats</a:t>
            </a:r>
            <a:r>
              <a:rPr lang="en-US" dirty="0"/>
              <a:t> App </a:t>
            </a:r>
            <a:r>
              <a:rPr lang="ru-RU" dirty="0"/>
              <a:t>сообщений </a:t>
            </a:r>
            <a:r>
              <a:rPr lang="ru-RU" dirty="0" smtClean="0"/>
              <a:t>8-968-901-86-27)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5133" y="5558135"/>
            <a:ext cx="103801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Не на </a:t>
            </a:r>
            <a:r>
              <a:rPr lang="ru-RU" sz="1600" dirty="0"/>
              <a:t>территории Омской </a:t>
            </a:r>
            <a:r>
              <a:rPr lang="ru-RU" sz="1600" dirty="0" smtClean="0"/>
              <a:t>области:</a:t>
            </a:r>
          </a:p>
          <a:p>
            <a:r>
              <a:rPr lang="ru-RU" sz="1600" dirty="0" smtClean="0"/>
              <a:t>Официальный </a:t>
            </a:r>
            <a:r>
              <a:rPr lang="ru-RU" sz="1600" dirty="0"/>
              <a:t>сайт от Производителя ООО «Исток-Аудио»  - </a:t>
            </a:r>
            <a:r>
              <a:rPr lang="en-US" sz="1600" dirty="0">
                <a:solidFill>
                  <a:schemeClr val="tx2"/>
                </a:solidFill>
                <a:hlinkClick r:id="rId2"/>
              </a:rPr>
              <a:t>info@istok-audio.com</a:t>
            </a:r>
            <a:r>
              <a:rPr lang="ru-RU" sz="1600" dirty="0">
                <a:solidFill>
                  <a:schemeClr val="tx2"/>
                </a:solidFill>
              </a:rPr>
              <a:t> (сигнализаторы, телефонные </a:t>
            </a:r>
            <a:r>
              <a:rPr lang="ru-RU" sz="1600" dirty="0" smtClean="0">
                <a:solidFill>
                  <a:schemeClr val="tx2"/>
                </a:solidFill>
              </a:rPr>
              <a:t>устройства ,слуховые аппараты)</a:t>
            </a:r>
            <a:endParaRPr lang="ru-RU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7789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Покупка </a:t>
            </a:r>
            <a:r>
              <a:rPr lang="ru-RU" dirty="0"/>
              <a:t>ТСР по ЭС через интернет-магазин «Озон</a:t>
            </a:r>
            <a:r>
              <a:rPr lang="ru-RU" dirty="0" smtClean="0"/>
              <a:t>» (образец)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854201"/>
            <a:ext cx="8596668" cy="4187162"/>
          </a:xfrm>
        </p:spPr>
        <p:txBody>
          <a:bodyPr/>
          <a:lstStyle/>
          <a:p>
            <a:r>
              <a:rPr lang="ru-RU" dirty="0"/>
              <a:t>Способ покупки ТСР по ЭС через интернет-магазин «Озон»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48" y="1693333"/>
            <a:ext cx="7330252" cy="41232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8919" y="2262189"/>
            <a:ext cx="7572986" cy="425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0838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9233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6040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4997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262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4667" y="2650067"/>
            <a:ext cx="9296400" cy="1363133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/>
              <a:t>БЛАГОДАРИМ ЗА ВНИМАНИЕ!!!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617460782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123</TotalTime>
  <Words>721</Words>
  <Application>Microsoft Office PowerPoint</Application>
  <PresentationFormat>Широкоэкранный</PresentationFormat>
  <Paragraphs>90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Trebuchet MS</vt:lpstr>
      <vt:lpstr>Wingdings 3</vt:lpstr>
      <vt:lpstr>Грань</vt:lpstr>
      <vt:lpstr>ОБЕСПЕЧЕНИЕ ТЕХНИЧЕСКИМИ СРЕДСТВАМИ РЕАБИЛИТАЦИИ С ПОМОЩЬЮ ЭЛЕКТРОННОГО СЕРТИФИКАТА</vt:lpstr>
      <vt:lpstr>План выступления:</vt:lpstr>
      <vt:lpstr>Презентация PowerPoint</vt:lpstr>
      <vt:lpstr>Понятие «ЭЛЕКТРОННЫЙ СЕРТИФИКАТ» </vt:lpstr>
      <vt:lpstr>Нормативно-правовая база обеспечения ТСР путём электронного сертификата (далее - ЭС)  </vt:lpstr>
      <vt:lpstr>Презентация PowerPoint</vt:lpstr>
      <vt:lpstr>Основные контактные данные Отделения Социального Фонда. </vt:lpstr>
      <vt:lpstr>Подача заявления через портал Государственных и муниципальных услуг (далее – Госуслуги/ЕПГУ)</vt:lpstr>
      <vt:lpstr>Презентация PowerPoint</vt:lpstr>
      <vt:lpstr>Презентация PowerPoint</vt:lpstr>
      <vt:lpstr>ПОСЛЕ ПРОВЕРКИ ВСЕХ ПЕРСОНАЛЬНЫХ ДАННЫХ:…</vt:lpstr>
      <vt:lpstr>Презентация PowerPoint</vt:lpstr>
      <vt:lpstr>Цены по ЭС на 18.10.2023 по основным ТСР и где их можно посмотреть: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продавцы, реализующие ЭС на территории Омской области </vt:lpstr>
      <vt:lpstr>Покупка ТСР по ЭС через интернет-магазин «Озон» (образец) 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БЛАГОДАРИМ ЗА ВНИМАНИЕ!!!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ZlayaSobacka</dc:creator>
  <cp:lastModifiedBy>ZlayaSobacka</cp:lastModifiedBy>
  <cp:revision>23</cp:revision>
  <dcterms:created xsi:type="dcterms:W3CDTF">2023-10-17T13:58:10Z</dcterms:created>
  <dcterms:modified xsi:type="dcterms:W3CDTF">2023-10-17T16:01:44Z</dcterms:modified>
</cp:coreProperties>
</file>